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7" r:id="rId3"/>
    <p:sldId id="260" r:id="rId4"/>
    <p:sldId id="261" r:id="rId5"/>
    <p:sldId id="262" r:id="rId6"/>
    <p:sldId id="263" r:id="rId7"/>
    <p:sldId id="264" r:id="rId8"/>
    <p:sldId id="276" r:id="rId9"/>
    <p:sldId id="278" r:id="rId10"/>
    <p:sldId id="280" r:id="rId11"/>
    <p:sldId id="281" r:id="rId12"/>
    <p:sldId id="282" r:id="rId13"/>
    <p:sldId id="283" r:id="rId14"/>
    <p:sldId id="284" r:id="rId15"/>
    <p:sldId id="269" r:id="rId16"/>
  </p:sldIdLst>
  <p:sldSz cx="9144000" cy="5143500" type="screen16x9"/>
  <p:notesSz cx="6858000" cy="9144000"/>
  <p:embeddedFontLst>
    <p:embeddedFont>
      <p:font typeface="Rubik SemiBold" panose="020B0604020202020204" charset="-79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Roboto Mono" panose="020B0604020202020204" charset="0"/>
      <p:regular r:id="rId26"/>
      <p:bold r:id="rId27"/>
      <p:italic r:id="rId28"/>
      <p:boldItalic r:id="rId29"/>
    </p:embeddedFont>
    <p:embeddedFont>
      <p:font typeface="Rubik" panose="020B0604020202020204" charset="-79"/>
      <p:regular r:id="rId30"/>
      <p:bold r:id="rId31"/>
      <p:italic r:id="rId32"/>
      <p:boldItalic r:id="rId33"/>
    </p:embeddedFont>
    <p:embeddedFont>
      <p:font typeface="Rubik Light" panose="020B0604020202020204" charset="-79"/>
      <p:regular r:id="rId34"/>
      <p:bold r:id="rId35"/>
      <p:italic r:id="rId36"/>
      <p:boldItalic r:id="rId37"/>
    </p:embeddedFont>
    <p:embeddedFont>
      <p:font typeface="Rubik Medium" panose="020B0604020202020204" charset="-79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eta Speranza" initials="" lastIdx="1" clrIdx="0"/>
  <p:cmAuthor id="1" name="Laila Cug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53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tableStyles" Target="tableStyles.xml"/><Relationship Id="rId20" Type="http://schemas.openxmlformats.org/officeDocument/2006/relationships/font" Target="fonts/font3.fntdata"/><Relationship Id="rId41" Type="http://schemas.openxmlformats.org/officeDocument/2006/relationships/font" Target="fonts/font24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7-21T14:30:13.851" idx="1">
    <p:pos x="171" y="112"/>
    <p:text>Aca poner el tema, y que se espera de la clase de hoy. E
Ejemplo: Entender el uso básico de tal libreria.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32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706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305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336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8f20da9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c8f20da9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Agregar e mail al thank you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e6fb4552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e6fb4552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9edc595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9edc595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e9edc595f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e9edc595f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941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037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89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s://www.instagram.com/arbustait/" TargetMode="External"/><Relationship Id="rId18" Type="http://schemas.openxmlformats.org/officeDocument/2006/relationships/hyperlink" Target="http://www.arbusta.net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twitter.com/arbustaIT" TargetMode="External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hyperlink" Target="https://www.facebook.com/arbustait/" TargetMode="External"/><Relationship Id="rId5" Type="http://schemas.openxmlformats.org/officeDocument/2006/relationships/image" Target="../media/image19.png"/><Relationship Id="rId15" Type="http://schemas.openxmlformats.org/officeDocument/2006/relationships/hyperlink" Target="https://www.linkedin.com/company/arbusta/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18.jpg"/><Relationship Id="rId9" Type="http://schemas.openxmlformats.org/officeDocument/2006/relationships/hyperlink" Target="https://www.youtube.com/arbustait" TargetMode="External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4">
            <a:alphaModFix/>
          </a:blip>
          <a:srcRect l="29420" t="13682" r="23685" b="41278"/>
          <a:stretch/>
        </p:blipFill>
        <p:spPr>
          <a:xfrm>
            <a:off x="4027297" y="1033150"/>
            <a:ext cx="1089400" cy="9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3144438" y="1999650"/>
            <a:ext cx="3962944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SOMOS ARBUSTA |</a:t>
            </a:r>
            <a:endParaRPr sz="2500" dirty="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5">
            <a:alphaModFix/>
          </a:blip>
          <a:srcRect b="5000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3144438" y="3190889"/>
            <a:ext cx="3266100" cy="9232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INTRODUCCIÓN A</a:t>
            </a:r>
          </a:p>
          <a:p>
            <a:pPr lvl="0" algn="ctr"/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HTTP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6">
            <a:alphaModFix/>
          </a:blip>
          <a:srcRect l="25384" t="25700"/>
          <a:stretch/>
        </p:blipFill>
        <p:spPr>
          <a:xfrm>
            <a:off x="0" y="0"/>
            <a:ext cx="1159275" cy="12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6">
            <a:alphaModFix/>
          </a:blip>
          <a:srcRect l="3670" t="7045"/>
          <a:stretch/>
        </p:blipFill>
        <p:spPr>
          <a:xfrm>
            <a:off x="1809800" y="1644125"/>
            <a:ext cx="751425" cy="7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48127" y="262925"/>
            <a:ext cx="556202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MÉTODOS </a:t>
            </a:r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DE PETICIÓN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46670" y="878448"/>
            <a:ext cx="7708269" cy="298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 smtClean="0">
                <a:solidFill>
                  <a:srgbClr val="92D050"/>
                </a:solidFill>
                <a:latin typeface="Rubik" panose="020B0604020202020204" charset="-79"/>
                <a:cs typeface="Rubik" panose="020B0604020202020204" charset="-79"/>
              </a:rPr>
              <a:t>POST </a:t>
            </a:r>
          </a:p>
          <a:p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Se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utiliza para enviar datos al servidor. Este método es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más seguro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que </a:t>
            </a:r>
            <a:r>
              <a:rPr lang="es-ES" sz="2000" dirty="0" err="1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get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 ya que la información no viaja a través de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la URL.</a:t>
            </a:r>
          </a:p>
          <a:p>
            <a:endParaRPr lang="es-ES" sz="2000" dirty="0">
              <a:solidFill>
                <a:srgbClr val="7030A0"/>
              </a:solidFill>
              <a:latin typeface="Rubik" panose="020B0604020202020204" charset="-79"/>
              <a:cs typeface="Rubik" panose="020B0604020202020204" charset="-79"/>
            </a:endParaRPr>
          </a:p>
          <a:p>
            <a:r>
              <a:rPr lang="es-ES" sz="2000" dirty="0" smtClean="0">
                <a:solidFill>
                  <a:srgbClr val="92D050"/>
                </a:solidFill>
                <a:latin typeface="Rubik" panose="020B0604020202020204" charset="-79"/>
                <a:cs typeface="Rubik" panose="020B0604020202020204" charset="-79"/>
              </a:rPr>
              <a:t>DELETE </a:t>
            </a:r>
          </a:p>
          <a:p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Borra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un recurso presente en el servidor.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Cuando eliminamos un posteo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en </a:t>
            </a:r>
            <a:r>
              <a:rPr lang="es-ES" sz="2000" dirty="0" err="1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facebook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, por ejemplo, estamos utilizando este método.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51513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48127" y="262925"/>
            <a:ext cx="556202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MÉTODOS </a:t>
            </a:r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DE PETICIÓN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46670" y="878448"/>
            <a:ext cx="7708269" cy="237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 smtClean="0">
                <a:solidFill>
                  <a:srgbClr val="92D050"/>
                </a:solidFill>
                <a:latin typeface="Rubik" panose="020B0604020202020204" charset="-79"/>
                <a:cs typeface="Rubik" panose="020B0604020202020204" charset="-79"/>
              </a:rPr>
              <a:t>PUT</a:t>
            </a:r>
          </a:p>
          <a:p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Es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muy parecido a post. Se usa para reemplazar toda la</a:t>
            </a:r>
          </a:p>
          <a:p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información actual de un recurso presente en el servidor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.</a:t>
            </a:r>
          </a:p>
          <a:p>
            <a:endParaRPr lang="es-ES" sz="2000" dirty="0">
              <a:solidFill>
                <a:srgbClr val="7030A0"/>
              </a:solidFill>
              <a:latin typeface="Rubik" panose="020B0604020202020204" charset="-79"/>
              <a:cs typeface="Rubik" panose="020B0604020202020204" charset="-79"/>
            </a:endParaRPr>
          </a:p>
          <a:p>
            <a:r>
              <a:rPr lang="es-ES" sz="2000" dirty="0">
                <a:solidFill>
                  <a:srgbClr val="92D050"/>
                </a:solidFill>
                <a:latin typeface="Rubik" panose="020B0604020202020204" charset="-79"/>
                <a:cs typeface="Rubik" panose="020B0604020202020204" charset="-79"/>
              </a:rPr>
              <a:t>PATCH</a:t>
            </a:r>
          </a:p>
          <a:p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Similar a PUT. Es utilizado para aplicar modificaciones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parciales a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un recurso en el servidor.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084" y="3867955"/>
            <a:ext cx="4260096" cy="7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45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378136" y="262925"/>
            <a:ext cx="556202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CÓDIGOS DE ESTADO HTTP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46670" y="878448"/>
            <a:ext cx="7708269" cy="391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Cada vez que el servidor recibe una petición </a:t>
            </a:r>
            <a:r>
              <a:rPr lang="es-ES" sz="2000" dirty="0" err="1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request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, el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mismo emite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un código de estado que indica, de forma abreviada,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el estado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de la respuesta HTTP. </a:t>
            </a:r>
            <a:endParaRPr lang="es-ES" sz="2000" dirty="0" smtClean="0">
              <a:solidFill>
                <a:srgbClr val="7030A0"/>
              </a:solidFill>
              <a:latin typeface="Rubik" panose="020B0604020202020204" charset="-79"/>
              <a:cs typeface="Rubik" panose="020B0604020202020204" charset="-79"/>
            </a:endParaRPr>
          </a:p>
          <a:p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El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código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tiene tres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dígitos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.</a:t>
            </a:r>
          </a:p>
          <a:p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El primero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representa uno de los 5 tipos de respuesta posibles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:</a:t>
            </a:r>
          </a:p>
          <a:p>
            <a:endParaRPr lang="es-ES" sz="2000" dirty="0">
              <a:solidFill>
                <a:srgbClr val="7030A0"/>
              </a:solidFill>
              <a:latin typeface="Rubik" panose="020B0604020202020204" charset="-79"/>
              <a:cs typeface="Rubik" panose="020B0604020202020204" charset="-79"/>
            </a:endParaRPr>
          </a:p>
          <a:p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1 _ _ Respuestas informativas</a:t>
            </a:r>
          </a:p>
          <a:p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2 _ _ Respuestas exitosas</a:t>
            </a:r>
          </a:p>
          <a:p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3 _ _ Redirecciones</a:t>
            </a:r>
          </a:p>
          <a:p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4 _ _ Errores del cliente</a:t>
            </a:r>
          </a:p>
          <a:p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5 _ _ Errores de servidor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3841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378136" y="262925"/>
            <a:ext cx="556202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CÓDIGOS DE ESTADO HTTP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2534219" y="1620969"/>
            <a:ext cx="7708269" cy="206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Algunos códigos conocidos:</a:t>
            </a:r>
          </a:p>
          <a:p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200 OK</a:t>
            </a:r>
          </a:p>
          <a:p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307 </a:t>
            </a:r>
            <a:r>
              <a:rPr lang="es-ES" sz="2000" dirty="0" err="1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Temporary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s-ES" sz="2000" dirty="0" err="1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Redirect</a:t>
            </a:r>
            <a:endParaRPr lang="es-ES" sz="2000" dirty="0">
              <a:solidFill>
                <a:srgbClr val="7030A0"/>
              </a:solidFill>
              <a:latin typeface="Rubik" panose="020B0604020202020204" charset="-79"/>
              <a:cs typeface="Rubik" panose="020B0604020202020204" charset="-79"/>
            </a:endParaRPr>
          </a:p>
          <a:p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403 </a:t>
            </a:r>
            <a:r>
              <a:rPr lang="es-ES" sz="2000" dirty="0" err="1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Forbidden</a:t>
            </a:r>
            <a:endParaRPr lang="es-ES" sz="2000" dirty="0">
              <a:solidFill>
                <a:srgbClr val="7030A0"/>
              </a:solidFill>
              <a:latin typeface="Rubik" panose="020B0604020202020204" charset="-79"/>
              <a:cs typeface="Rubik" panose="020B0604020202020204" charset="-79"/>
            </a:endParaRPr>
          </a:p>
          <a:p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404 </a:t>
            </a:r>
            <a:r>
              <a:rPr lang="es-ES" sz="2000" dirty="0" err="1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Not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s-ES" sz="2000" dirty="0" err="1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Found</a:t>
            </a:r>
            <a:endParaRPr lang="es-ES" sz="2000" dirty="0">
              <a:solidFill>
                <a:srgbClr val="7030A0"/>
              </a:solidFill>
              <a:latin typeface="Rubik" panose="020B0604020202020204" charset="-79"/>
              <a:cs typeface="Rubik" panose="020B0604020202020204" charset="-79"/>
            </a:endParaRPr>
          </a:p>
          <a:p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500 </a:t>
            </a:r>
            <a:r>
              <a:rPr lang="es-ES" sz="2000" dirty="0" err="1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Internal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 Server Error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82850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866600" y="342899"/>
            <a:ext cx="3277400" cy="48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6">
            <a:alphaModFix amt="30000"/>
          </a:blip>
          <a:srcRect/>
          <a:stretch/>
        </p:blipFill>
        <p:spPr>
          <a:xfrm>
            <a:off x="6220488" y="2331800"/>
            <a:ext cx="2913768" cy="27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51366" y="4393050"/>
            <a:ext cx="2325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rPr>
              <a:t>/arbustait</a:t>
            </a:r>
            <a:endParaRPr sz="12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4" name="Google Shape;244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202" y="4759200"/>
            <a:ext cx="16322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342" y="4759490"/>
            <a:ext cx="24195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4072" y="4759490"/>
            <a:ext cx="115215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5775" y="4759490"/>
            <a:ext cx="155540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43416" y="4759490"/>
            <a:ext cx="176663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9879" y="1620216"/>
            <a:ext cx="1703025" cy="14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6263300" y="3808613"/>
            <a:ext cx="22875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Gracias </a:t>
            </a:r>
            <a:endParaRPr sz="23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por participar</a:t>
            </a: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10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7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6263310" y="4413597"/>
            <a:ext cx="2287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6263310" y="4671397"/>
            <a:ext cx="22875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6333350" y="4613475"/>
            <a:ext cx="2147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1" u="sng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  <a:hlinkClick r:id="rId1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WWW.ARBUSTA.NET</a:t>
            </a:r>
            <a:endParaRPr sz="14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291700" y="174300"/>
            <a:ext cx="36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REPASO GENERAL |</a:t>
            </a:r>
            <a:endParaRPr sz="2800" b="1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577281" y="1737048"/>
            <a:ext cx="7410300" cy="10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HTTP (</a:t>
            </a:r>
            <a:r>
              <a:rPr lang="es-ES" sz="18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Hyper</a:t>
            </a:r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Text 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Transfer </a:t>
            </a:r>
            <a:r>
              <a:rPr lang="es-ES" sz="1800" b="1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Protocol</a:t>
            </a:r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) es el 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protocolo que gestiona </a:t>
            </a:r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las 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transacciones web </a:t>
            </a:r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entre clientes y servidores.</a:t>
            </a:r>
            <a:endParaRPr lang="es-ES" sz="18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09" y="130381"/>
            <a:ext cx="690809" cy="6527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0"/>
          <p:cNvCxnSpPr/>
          <p:nvPr/>
        </p:nvCxnSpPr>
        <p:spPr>
          <a:xfrm rot="10800000" flipH="1">
            <a:off x="811400" y="2476500"/>
            <a:ext cx="7500000" cy="14100"/>
          </a:xfrm>
          <a:prstGeom prst="straightConnector1">
            <a:avLst/>
          </a:prstGeom>
          <a:noFill/>
          <a:ln w="9525" cap="flat" cmpd="sng">
            <a:solidFill>
              <a:srgbClr val="C0409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30"/>
          <p:cNvSpPr txBox="1"/>
          <p:nvPr/>
        </p:nvSpPr>
        <p:spPr>
          <a:xfrm>
            <a:off x="1188027" y="443004"/>
            <a:ext cx="6172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b="1" dirty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LÍNEA DE TIEMPO </a:t>
            </a:r>
            <a:r>
              <a:rPr lang="es" sz="2800" b="1" dirty="0" smtClean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 | EXPRESS</a:t>
            </a:r>
            <a:endParaRPr sz="2800" b="1" dirty="0">
              <a:solidFill>
                <a:srgbClr val="060457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1549640" y="1572027"/>
            <a:ext cx="9567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5"/>
              <a:buNone/>
            </a:pPr>
            <a:endParaRPr sz="750">
              <a:solidFill>
                <a:srgbClr val="C0409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18" y="3776732"/>
            <a:ext cx="743816" cy="74381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068" y="1100674"/>
            <a:ext cx="5528511" cy="24306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OBJETIVO CLASE DE HOY|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185587" y="1718981"/>
            <a:ext cx="8268375" cy="12926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INTRODUCCION A HTTP</a:t>
            </a:r>
          </a:p>
          <a:p>
            <a:pPr lvl="0" algn="ctr"/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METODOS DE HTTP</a:t>
            </a:r>
            <a:endParaRPr lang="es-AR"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lvl="0" algn="ctr"/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¿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COMO VIAJA LA INFORMACIÓN?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265175"/>
            <a:ext cx="3636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QUÉ ES UNA URI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39793" y="1039268"/>
            <a:ext cx="7708269" cy="237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protocolo HTTP permite la transferencia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información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la web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 través de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direcciones web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técnicamente llamadas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URI. Una URI (identificador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recursos uniformes) es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un bloque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texto que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 escribe en la barra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direcciones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un navegador web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y está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compuesto por dos partes: la URL y la URN.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224" y="3347715"/>
            <a:ext cx="3067050" cy="1390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48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 amt="63000"/>
          </a:blip>
          <a:srcRect l="21507"/>
          <a:stretch/>
        </p:blipFill>
        <p:spPr>
          <a:xfrm rot="5400000">
            <a:off x="1970678" y="-1850975"/>
            <a:ext cx="5144026" cy="9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/>
        </p:nvSpPr>
        <p:spPr>
          <a:xfrm>
            <a:off x="416168" y="880698"/>
            <a:ext cx="8253045" cy="368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ES" sz="1600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URL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Indica dónde se encuentra el recurso que deseamos obtener y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siempre comienza con un protocolo. En este caso HTTP</a:t>
            </a:r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pPr algn="ctr"/>
            <a:endParaRPr lang="es-ES" sz="16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  <a:p>
            <a:pPr algn="ctr"/>
            <a:r>
              <a:rPr lang="es-ES" sz="1600" b="1" dirty="0">
                <a:solidFill>
                  <a:srgbClr val="FFFF00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URN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Es el nombre exacto del recurso uniforme. El nombre del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dominio y, en ocasiones, el nombre del recurso</a:t>
            </a:r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.</a:t>
            </a:r>
          </a:p>
          <a:p>
            <a:pPr algn="ctr"/>
            <a:endParaRPr lang="es-ES" sz="16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  <a:p>
            <a:pPr algn="ctr"/>
            <a:r>
              <a:rPr lang="es-AR" sz="1600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https:</a:t>
            </a:r>
            <a:r>
              <a:rPr lang="es-AR" sz="1600" b="1" dirty="0">
                <a:solidFill>
                  <a:srgbClr val="FFFF00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//</a:t>
            </a:r>
            <a:r>
              <a:rPr lang="es-AR" sz="1600" b="1" dirty="0" smtClean="0">
                <a:solidFill>
                  <a:srgbClr val="FFFF00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arbusta.net/en/home/</a:t>
            </a:r>
            <a:endParaRPr sz="1600" b="1" dirty="0">
              <a:solidFill>
                <a:srgbClr val="FFFF00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sp>
        <p:nvSpPr>
          <p:cNvPr id="5" name="Google Shape;168;p32"/>
          <p:cNvSpPr txBox="1"/>
          <p:nvPr/>
        </p:nvSpPr>
        <p:spPr>
          <a:xfrm>
            <a:off x="-1" y="265175"/>
            <a:ext cx="579578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COMPONENTES DE UNA URI</a:t>
            </a:r>
            <a:endParaRPr sz="2800" b="1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67295" y="1600343"/>
            <a:ext cx="7708269" cy="1204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600" i="1" dirty="0">
                <a:solidFill>
                  <a:srgbClr val="3F3F3F"/>
                </a:solidFill>
                <a:latin typeface="Consolas" panose="020B0609020204030204" pitchFamily="49" charset="0"/>
              </a:rPr>
              <a:t>Dentro de esta estructura </a:t>
            </a:r>
            <a:r>
              <a:rPr lang="es-ES" sz="1600" i="1" dirty="0" smtClean="0">
                <a:solidFill>
                  <a:srgbClr val="3F3F3F"/>
                </a:solidFill>
                <a:latin typeface="Consolas" panose="020B0609020204030204" pitchFamily="49" charset="0"/>
              </a:rPr>
              <a:t>de comunicación</a:t>
            </a:r>
            <a:r>
              <a:rPr lang="es-ES" sz="1600" i="1" dirty="0">
                <a:solidFill>
                  <a:srgbClr val="3F3F3F"/>
                </a:solidFill>
                <a:latin typeface="Consolas" panose="020B0609020204030204" pitchFamily="49" charset="0"/>
              </a:rPr>
              <a:t>, hablamos </a:t>
            </a:r>
            <a:r>
              <a:rPr lang="es-ES" sz="1600" i="1" dirty="0" smtClean="0">
                <a:solidFill>
                  <a:srgbClr val="3F3F3F"/>
                </a:solidFill>
                <a:latin typeface="Consolas" panose="020B0609020204030204" pitchFamily="49" charset="0"/>
              </a:rPr>
              <a:t>de </a:t>
            </a:r>
            <a:r>
              <a:rPr lang="es-ES" sz="1600" i="1" dirty="0" err="1" smtClean="0">
                <a:solidFill>
                  <a:srgbClr val="3F3F3F"/>
                </a:solidFill>
                <a:latin typeface="Consolas" panose="020B0609020204030204" pitchFamily="49" charset="0"/>
              </a:rPr>
              <a:t>request</a:t>
            </a:r>
            <a:r>
              <a:rPr lang="es-ES" sz="1600" i="1" dirty="0" smtClean="0">
                <a:solidFill>
                  <a:srgbClr val="3F3F3F"/>
                </a:solidFill>
                <a:latin typeface="Consolas" panose="020B0609020204030204" pitchFamily="49" charset="0"/>
              </a:rPr>
              <a:t> cada vez </a:t>
            </a:r>
            <a:r>
              <a:rPr lang="es-ES" sz="1600" i="1" dirty="0">
                <a:solidFill>
                  <a:srgbClr val="3F3F3F"/>
                </a:solidFill>
                <a:latin typeface="Consolas" panose="020B0609020204030204" pitchFamily="49" charset="0"/>
              </a:rPr>
              <a:t>que el cliente </a:t>
            </a:r>
            <a:r>
              <a:rPr lang="es-ES" sz="1600" i="1" dirty="0" smtClean="0">
                <a:solidFill>
                  <a:srgbClr val="3F3F3F"/>
                </a:solidFill>
                <a:latin typeface="Consolas" panose="020B0609020204030204" pitchFamily="49" charset="0"/>
              </a:rPr>
              <a:t>le solicita </a:t>
            </a:r>
            <a:r>
              <a:rPr lang="es-ES" sz="1600" i="1" dirty="0">
                <a:solidFill>
                  <a:srgbClr val="3F3F3F"/>
                </a:solidFill>
                <a:latin typeface="Consolas" panose="020B0609020204030204" pitchFamily="49" charset="0"/>
              </a:rPr>
              <a:t>un recurso al servidor, </a:t>
            </a:r>
            <a:r>
              <a:rPr lang="es-ES" sz="1600" i="1" dirty="0" smtClean="0">
                <a:solidFill>
                  <a:srgbClr val="3F3F3F"/>
                </a:solidFill>
                <a:latin typeface="Consolas" panose="020B0609020204030204" pitchFamily="49" charset="0"/>
              </a:rPr>
              <a:t>y de </a:t>
            </a:r>
            <a:r>
              <a:rPr lang="es-ES" sz="1600" i="1" dirty="0">
                <a:solidFill>
                  <a:srgbClr val="3F3F3F"/>
                </a:solidFill>
                <a:latin typeface="Consolas" panose="020B0609020204030204" pitchFamily="49" charset="0"/>
              </a:rPr>
              <a:t>response cada vez que </a:t>
            </a:r>
            <a:r>
              <a:rPr lang="es-ES" sz="1600" i="1" dirty="0" smtClean="0">
                <a:solidFill>
                  <a:srgbClr val="3F3F3F"/>
                </a:solidFill>
                <a:latin typeface="Consolas" panose="020B0609020204030204" pitchFamily="49" charset="0"/>
              </a:rPr>
              <a:t>el servidor </a:t>
            </a:r>
            <a:r>
              <a:rPr lang="es-ES" sz="1600" i="1" dirty="0">
                <a:solidFill>
                  <a:srgbClr val="3F3F3F"/>
                </a:solidFill>
                <a:latin typeface="Consolas" panose="020B0609020204030204" pitchFamily="49" charset="0"/>
              </a:rPr>
              <a:t>le devuelve </a:t>
            </a:r>
            <a:r>
              <a:rPr lang="es-ES" sz="1600" i="1" dirty="0" smtClean="0">
                <a:solidFill>
                  <a:srgbClr val="3F3F3F"/>
                </a:solidFill>
                <a:latin typeface="Consolas" panose="020B0609020204030204" pitchFamily="49" charset="0"/>
              </a:rPr>
              <a:t>una respuesta </a:t>
            </a:r>
            <a:r>
              <a:rPr lang="es-ES" sz="1600" i="1" dirty="0">
                <a:solidFill>
                  <a:srgbClr val="3F3F3F"/>
                </a:solidFill>
                <a:latin typeface="Consolas" panose="020B0609020204030204" pitchFamily="49" charset="0"/>
              </a:rPr>
              <a:t>al cliente</a:t>
            </a:r>
            <a:endParaRPr sz="1600" i="1" dirty="0">
              <a:solidFill>
                <a:schemeClr val="tx1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14430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591265" y="258299"/>
            <a:ext cx="583703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CÓMO VIAJA LA INFORMACIÓN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67295" y="1194707"/>
            <a:ext cx="7708269" cy="237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Consolas" panose="020B0609020204030204" pitchFamily="49" charset="0"/>
              </a:rPr>
              <a:t>Cada vez que usamos este protocolo, se envía a </a:t>
            </a:r>
            <a:r>
              <a:rPr lang="es-E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través de él información </a:t>
            </a:r>
            <a:r>
              <a:rPr lang="es-ES" sz="2000" dirty="0">
                <a:solidFill>
                  <a:srgbClr val="7030A0"/>
                </a:solidFill>
                <a:latin typeface="Consolas" panose="020B0609020204030204" pitchFamily="49" charset="0"/>
              </a:rPr>
              <a:t>importante. La información viaja </a:t>
            </a:r>
            <a:r>
              <a:rPr lang="es-E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a través </a:t>
            </a:r>
            <a:r>
              <a:rPr lang="es-ES" sz="2000" dirty="0">
                <a:solidFill>
                  <a:srgbClr val="7030A0"/>
                </a:solidFill>
                <a:latin typeface="Consolas" panose="020B0609020204030204" pitchFamily="49" charset="0"/>
              </a:rPr>
              <a:t>de </a:t>
            </a:r>
            <a:r>
              <a:rPr lang="es-E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los </a:t>
            </a:r>
            <a:r>
              <a:rPr lang="es-ES" sz="2000" dirty="0" err="1" smtClean="0">
                <a:solidFill>
                  <a:srgbClr val="7030A0"/>
                </a:solidFill>
                <a:latin typeface="Consolas" panose="020B0609020204030204" pitchFamily="49" charset="0"/>
              </a:rPr>
              <a:t>headers</a:t>
            </a:r>
            <a:r>
              <a:rPr lang="es-E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7030A0"/>
                </a:solidFill>
                <a:latin typeface="Consolas" panose="020B0609020204030204" pitchFamily="49" charset="0"/>
              </a:rPr>
              <a:t>o cabeceras, que son </a:t>
            </a:r>
            <a:r>
              <a:rPr lang="es-E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porciones de </a:t>
            </a:r>
            <a:r>
              <a:rPr lang="es-ES" sz="2000" dirty="0">
                <a:solidFill>
                  <a:srgbClr val="7030A0"/>
                </a:solidFill>
                <a:latin typeface="Consolas" panose="020B0609020204030204" pitchFamily="49" charset="0"/>
              </a:rPr>
              <a:t>texto </a:t>
            </a:r>
            <a:r>
              <a:rPr lang="es-E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conteniendo esa </a:t>
            </a:r>
            <a:r>
              <a:rPr lang="es-ES" sz="2000" dirty="0">
                <a:solidFill>
                  <a:srgbClr val="7030A0"/>
                </a:solidFill>
                <a:latin typeface="Consolas" panose="020B0609020204030204" pitchFamily="49" charset="0"/>
              </a:rPr>
              <a:t>información requerida por el cliente y por el servidor</a:t>
            </a:r>
            <a:r>
              <a:rPr lang="es-E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.</a:t>
            </a:r>
          </a:p>
          <a:p>
            <a:endParaRPr lang="es-ES" sz="2000" dirty="0">
              <a:solidFill>
                <a:srgbClr val="7030A0"/>
              </a:solidFill>
              <a:latin typeface="Consolas" panose="020B0609020204030204" pitchFamily="49" charset="0"/>
              <a:ea typeface="Roboto Mono" panose="020B0604020202020204" charset="0"/>
              <a:cs typeface="Rubik SemiBold"/>
              <a:sym typeface="Rubik SemiBold"/>
            </a:endParaRPr>
          </a:p>
          <a:p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40" y="3119804"/>
            <a:ext cx="7076731" cy="12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47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48127" y="86420"/>
            <a:ext cx="556202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MÉTODOS </a:t>
            </a:r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DE PETICIÓN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46670" y="878448"/>
            <a:ext cx="7708269" cy="391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El protocolo HTTP define métodos de petición. Cada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método representa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una acción y, si bien comparten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algunas características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, implementan funcionalidades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diferentes entre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sí.</a:t>
            </a:r>
          </a:p>
          <a:p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Los métodos más utilizados por este protocolo son:</a:t>
            </a:r>
          </a:p>
          <a:p>
            <a:r>
              <a:rPr lang="es-ES" sz="2000" dirty="0" smtClean="0">
                <a:solidFill>
                  <a:srgbClr val="92D050"/>
                </a:solidFill>
                <a:latin typeface="Rubik" panose="020B0604020202020204" charset="-79"/>
                <a:cs typeface="Rubik" panose="020B0604020202020204" charset="-79"/>
              </a:rPr>
              <a:t>GET </a:t>
            </a:r>
          </a:p>
          <a:p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Se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utiliza para pedirle información al servidor de un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recurso específico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. Cada vez que escribimos una dirección en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el navegador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o accedemos a un enlace, estamos utilizando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el método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GET. En caso de querer enviar información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al servidor usando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éste método, la misma viajará a través de la URL.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922948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558</Words>
  <Application>Microsoft Office PowerPoint</Application>
  <PresentationFormat>Presentación en pantalla (16:9)</PresentationFormat>
  <Paragraphs>66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3" baseType="lpstr">
      <vt:lpstr>Rubik SemiBold</vt:lpstr>
      <vt:lpstr>Consolas</vt:lpstr>
      <vt:lpstr>Arial</vt:lpstr>
      <vt:lpstr>Roboto Mono</vt:lpstr>
      <vt:lpstr>Rubik</vt:lpstr>
      <vt:lpstr>Rubik Light</vt:lpstr>
      <vt:lpstr>Rubik Medium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Arbusta</dc:creator>
  <cp:lastModifiedBy>Arbusta</cp:lastModifiedBy>
  <cp:revision>27</cp:revision>
  <dcterms:modified xsi:type="dcterms:W3CDTF">2022-09-05T19:31:01Z</dcterms:modified>
</cp:coreProperties>
</file>